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1.xml"/><Relationship Id="rId95" Type="http://schemas.openxmlformats.org/officeDocument/2006/relationships/presProps" Target="presProps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91" Type="http://schemas.openxmlformats.org/officeDocument/2006/relationships/slide" Target="slides/slide82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slide" Target="slides/slide8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6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7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8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3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4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4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5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6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6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7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8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0" strike="noStrike" cap="all" spc="-1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lang="en-US" sz="48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7077600" y="541008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0026EFC3-CDF9-4B4E-B3E8-248CD156FC1D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876320" y="5410080"/>
            <a:ext cx="51246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9896760" y="541008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BC5C967D-9DBE-4E2A-8099-D5549F3BF903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Tw Cen M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FFFFFF"/>
                </a:solidFill>
                <a:latin typeface="Tw Cen M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latin typeface="Tw Cen M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362320" y="1023120"/>
            <a:ext cx="7445520" cy="15890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500" b="1" strike="noStrike" spc="-1">
                <a:solidFill>
                  <a:srgbClr val="FFFFFF"/>
                </a:solidFill>
                <a:latin typeface="Trebuchet MS"/>
                <a:ea typeface="Tahoma"/>
              </a:rPr>
              <a:t>Click to edit Master title style</a:t>
            </a:r>
            <a:endParaRPr lang="en-US" sz="6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57960" y="3080520"/>
            <a:ext cx="10199520" cy="32652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Edit Master text styles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4572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Second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9144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Third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13716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Fourth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18288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Fifth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262626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111682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849240" y="1774440"/>
            <a:ext cx="10907280" cy="46735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B95B1EB6-C3B6-47A9-A20D-58A30EBB4223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8E8238E1-94B4-4746-88F5-09CD427EB696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2707560" y="1226160"/>
            <a:ext cx="6673680" cy="15890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Click to edit Master title style</a:t>
            </a:r>
            <a:endParaRPr lang="en-US" sz="60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401120" y="3159000"/>
            <a:ext cx="9381240" cy="28170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Edit Master text styles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4572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Second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9144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Third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13716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Fourth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18288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Fifth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1369B4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65854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849240" y="1774440"/>
            <a:ext cx="10907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162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50DC7905-E086-45DA-8B6A-AF03D4017BFE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10C7E572-5EB5-4503-B945-69594145F3BB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111682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87880" y="1774440"/>
            <a:ext cx="11168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204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F7B8CAA1-5B04-48DC-B0B8-E7F7540A1816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0B4F29A2-19A1-4757-BDDB-BC3055A77B7C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title"/>
          </p:nvPr>
        </p:nvSpPr>
        <p:spPr>
          <a:xfrm>
            <a:off x="587880" y="195840"/>
            <a:ext cx="10667520" cy="126252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587880" y="1774440"/>
            <a:ext cx="11168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246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0600F953-766E-429D-B2E7-0EDAE0CCEC24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48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8380C1EC-037A-449B-9A0E-0749B7F1FEF1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262626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65854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587880" y="1774440"/>
            <a:ext cx="11168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288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7AAE1EE8-6200-48DE-AB17-D9B88719602A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90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5C3CD894-D455-4BEA-B5B2-C9C56CAA6035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326"/>
          <p:cNvPicPr/>
          <p:nvPr/>
        </p:nvPicPr>
        <p:blipFill>
          <a:blip r:embed="rId14"/>
          <a:stretch/>
        </p:blipFill>
        <p:spPr>
          <a:xfrm>
            <a:off x="0" y="0"/>
            <a:ext cx="12192120" cy="6858000"/>
          </a:xfrm>
          <a:prstGeom prst="rect">
            <a:avLst/>
          </a:prstGeom>
          <a:ln>
            <a:noFill/>
          </a:ln>
        </p:spPr>
      </p:pic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r>
              <a:rPr lang="en-US" sz="3750" b="0" strike="noStrike" spc="-1">
                <a:solidFill>
                  <a:srgbClr val="000000"/>
                </a:solidFill>
                <a:latin typeface="Times New Roman"/>
              </a:rPr>
              <a:t>Click to edit the title text format</a:t>
            </a: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432000" indent="-324000" algn="ctr">
              <a:spcAft>
                <a:spcPts val="1281"/>
              </a:spcAft>
            </a:pPr>
            <a:r>
              <a:rPr lang="en-US" sz="2910" b="0" strike="noStrike" spc="-1">
                <a:solidFill>
                  <a:srgbClr val="000000"/>
                </a:solidFill>
                <a:latin typeface="Times New Roman"/>
              </a:rPr>
              <a:t>Click to edit the outline text format</a:t>
            </a:r>
          </a:p>
          <a:p>
            <a:pPr marL="864000" lvl="1" indent="-324000" algn="ctr">
              <a:spcAft>
                <a:spcPts val="1023"/>
              </a:spcAft>
            </a:pPr>
            <a:r>
              <a:rPr lang="en-US" sz="2540" b="0" strike="noStrike" spc="-1">
                <a:solidFill>
                  <a:srgbClr val="000000"/>
                </a:solidFill>
                <a:latin typeface="Times New Roman"/>
              </a:rPr>
              <a:t>Second Outline Level</a:t>
            </a:r>
          </a:p>
          <a:p>
            <a:pPr marL="1296000" lvl="2" indent="-288000" algn="ctr">
              <a:spcAft>
                <a:spcPts val="768"/>
              </a:spcAft>
            </a:pPr>
            <a:r>
              <a:rPr lang="en-US" sz="2180" b="0" strike="noStrike" spc="-1">
                <a:solidFill>
                  <a:srgbClr val="000000"/>
                </a:solidFill>
                <a:latin typeface="Times New Roman"/>
              </a:rPr>
              <a:t>Third Outline Level</a:t>
            </a:r>
          </a:p>
          <a:p>
            <a:pPr marL="1728000" lvl="3" indent="-216000" algn="ctr">
              <a:spcAft>
                <a:spcPts val="507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Fourth Outline Level</a:t>
            </a:r>
          </a:p>
          <a:p>
            <a:pPr marL="2160000" lvl="4" indent="-216000" algn="ctr">
              <a:spcAft>
                <a:spcPts val="252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Fifth Outline Level</a:t>
            </a:r>
          </a:p>
          <a:p>
            <a:pPr marL="2592000" lvl="5" indent="-216000" algn="ctr">
              <a:spcAft>
                <a:spcPts val="252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Sixth Outline Level</a:t>
            </a:r>
          </a:p>
          <a:p>
            <a:pPr marL="3024000" lvl="6" indent="-216000" algn="ctr">
              <a:spcAft>
                <a:spcPts val="252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Seventh Outline Level</a:t>
            </a:r>
          </a:p>
        </p:txBody>
      </p:sp>
      <p:sp>
        <p:nvSpPr>
          <p:cNvPr id="330" name="PlaceHolder 3"/>
          <p:cNvSpPr>
            <a:spLocks noGrp="1"/>
          </p:cNvSpPr>
          <p:nvPr>
            <p:ph type="dt"/>
          </p:nvPr>
        </p:nvSpPr>
        <p:spPr>
          <a:xfrm>
            <a:off x="609120" y="6247440"/>
            <a:ext cx="2840400" cy="473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31" name="PlaceHolder 4"/>
          <p:cNvSpPr>
            <a:spLocks noGrp="1"/>
          </p:cNvSpPr>
          <p:nvPr>
            <p:ph type="ftr"/>
          </p:nvPr>
        </p:nvSpPr>
        <p:spPr>
          <a:xfrm>
            <a:off x="4169160" y="6247440"/>
            <a:ext cx="3864600" cy="473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32" name="PlaceHolder 5"/>
          <p:cNvSpPr>
            <a:spLocks noGrp="1"/>
          </p:cNvSpPr>
          <p:nvPr>
            <p:ph type="sldNum"/>
          </p:nvPr>
        </p:nvSpPr>
        <p:spPr>
          <a:xfrm>
            <a:off x="8740800" y="6247440"/>
            <a:ext cx="2840400" cy="473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BDFBD61D-55B4-4632-8C37-2C947584BBAC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9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9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9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9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9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9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9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9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9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9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9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9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9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9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9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9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9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9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9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9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9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9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2362320" y="1023120"/>
            <a:ext cx="7445520" cy="1589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500" b="1" strike="noStrike" spc="-1">
                <a:solidFill>
                  <a:srgbClr val="FFFFFF"/>
                </a:solidFill>
                <a:latin typeface="Trebuchet MS"/>
                <a:ea typeface="Tahoma"/>
              </a:rPr>
              <a:t>Chapter 8</a:t>
            </a:r>
            <a:endParaRPr lang="en-US" sz="6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0" name="TextShape 2"/>
          <p:cNvSpPr txBox="1"/>
          <p:nvPr/>
        </p:nvSpPr>
        <p:spPr>
          <a:xfrm>
            <a:off x="957960" y="3080520"/>
            <a:ext cx="10199520" cy="326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7000" b="0" strike="noStrike" spc="-1">
                <a:solidFill>
                  <a:srgbClr val="004E96"/>
                </a:solidFill>
                <a:latin typeface="Trebuchet MS"/>
              </a:rPr>
              <a:t>Overview of</a:t>
            </a:r>
            <a:endParaRPr lang="en-US" sz="70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7000" b="0" strike="noStrike" spc="-1">
                <a:solidFill>
                  <a:srgbClr val="004E96"/>
                </a:solidFill>
                <a:latin typeface="Trebuchet MS"/>
              </a:rPr>
              <a:t>Network Security and</a:t>
            </a:r>
            <a:endParaRPr lang="en-US" sz="70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7000" b="0" strike="noStrike" spc="-1">
                <a:solidFill>
                  <a:srgbClr val="004E96"/>
                </a:solidFill>
                <a:latin typeface="Trebuchet MS"/>
              </a:rPr>
              <a:t>Network Threats</a:t>
            </a:r>
            <a:endParaRPr lang="en-US" sz="7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TCP/IP Review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Use of Transmission Control Protocol/Internet Protocol (TCP/IP) eventually became necessary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De facto standard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one that is generally accepted over time and adopted for use, but not required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Nearly every network system uses TCP/IP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Two versions: IPv4 and IPv6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IPv4 Basics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IPv4 Addresses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Unique value that is assigned to host on a computer network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Dot-decimal format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Octet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one of the four 8-bit sections in a TCCP/IP IPv4 address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Largest value possible in any octet is 255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Entire address is always 32 bits long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IPv4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96" name="Picture 3"/>
          <p:cNvPicPr/>
          <p:nvPr/>
        </p:nvPicPr>
        <p:blipFill>
          <a:blip r:embed="rId2"/>
          <a:stretch/>
        </p:blipFill>
        <p:spPr>
          <a:xfrm>
            <a:off x="819360" y="2097000"/>
            <a:ext cx="10436040" cy="388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IPv4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Network host obtains address manually or automatically 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Manual assignment: static IP address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Assigned automatically: unique address is received from a server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IP address serves two purposes: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Part identifies the network to which the host is assigned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Remaining portion is unique ID of the host on that network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IPv4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1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IPv4 Host vs. Network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Subnet mask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value that, when mathematically compared to the network address, can identify which portion of the IP address is part of the network and which portion identifies the unique host value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Binary: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numbering system that only uses the values of 0 and 1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Each binary digit represents one bit of information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IPv4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03" name="Picture 3"/>
          <p:cNvPicPr/>
          <p:nvPr/>
        </p:nvPicPr>
        <p:blipFill>
          <a:blip r:embed="rId2"/>
          <a:stretch/>
        </p:blipFill>
        <p:spPr>
          <a:xfrm>
            <a:off x="2718000" y="1829520"/>
            <a:ext cx="6407640" cy="434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IPv4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06" name="Picture 3"/>
          <p:cNvPicPr/>
          <p:nvPr/>
        </p:nvPicPr>
        <p:blipFill rotWithShape="1">
          <a:blip r:embed="rId2"/>
          <a:srcRect b="5023"/>
          <a:stretch/>
        </p:blipFill>
        <p:spPr>
          <a:xfrm>
            <a:off x="2946600" y="2139840"/>
            <a:ext cx="5950440" cy="379904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IPv4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Classless Internet Domain Resolution (CIDR)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way to represent IP addresses in compressed form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Subnet mask written as a total number of the on bits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Easier way to visualize subnet mask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Identifies first number of binary bits in network portion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255.255.255.0 in decimal; /24 in CIDR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IPv4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To calculate network address portion of 172.16.4.201: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Convert decimal numbers to binary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 </a:t>
            </a: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ANDing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to compare original address to host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Process of comparing two binary digits and creating a value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1 AND 1 = 1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1 AND 0 = 0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0 AND 0 = 0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IPv4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12" name="Picture 3"/>
          <p:cNvPicPr/>
          <p:nvPr/>
        </p:nvPicPr>
        <p:blipFill>
          <a:blip r:embed="rId2"/>
          <a:stretch/>
        </p:blipFill>
        <p:spPr>
          <a:xfrm>
            <a:off x="2857320" y="1786320"/>
            <a:ext cx="6129000" cy="434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Certification Objectives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849240" y="1774440"/>
            <a:ext cx="10907280" cy="4673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CompTIA Security+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1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1.2 Compare and contrast types of attacks.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1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2.2 Given a scenario, use appropriate software tools to assess the security posture of an organization.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1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2.6 Given a scenario, implement secure protocols.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1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3.2 Given a scenario, implement secure network architecture concepts.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IPv4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Private, Public, and Special Addresses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Local host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device on which you are working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IPv4 uses an address of 127.0.0.1 to represent the local host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Private address: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used on internal network; cannot be used on Internet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Any IPv4 address that starts with any of</a:t>
            </a:r>
            <a:br/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these octets is a private address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416" name="Table 3"/>
          <p:cNvGraphicFramePr/>
          <p:nvPr/>
        </p:nvGraphicFramePr>
        <p:xfrm>
          <a:off x="7814160" y="4572000"/>
          <a:ext cx="3441240" cy="1752120"/>
        </p:xfrm>
        <a:graphic>
          <a:graphicData uri="http://schemas.openxmlformats.org/drawingml/2006/table">
            <a:tbl>
              <a:tblPr/>
              <a:tblGrid>
                <a:gridCol w="764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Helvetica LT Std"/>
                        </a:rPr>
                        <a:t>Class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E7BB3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0E7BB3"/>
                      </a:solidFill>
                    </a:lnT>
                    <a:lnB w="12240">
                      <a:solidFill>
                        <a:srgbClr val="0E7BB3"/>
                      </a:solidFill>
                    </a:lnB>
                    <a:solidFill>
                      <a:srgbClr val="0E7B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FFFFFF"/>
                          </a:solidFill>
                          <a:latin typeface="Helvetica LT Std"/>
                        </a:rPr>
                        <a:t>Private Range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0E7BB3"/>
                      </a:solidFill>
                    </a:lnR>
                    <a:lnT w="12240">
                      <a:solidFill>
                        <a:srgbClr val="0E7BB3"/>
                      </a:solidFill>
                    </a:lnT>
                    <a:lnB w="12240">
                      <a:solidFill>
                        <a:srgbClr val="0E7BB3"/>
                      </a:solidFill>
                    </a:lnB>
                    <a:solidFill>
                      <a:srgbClr val="0E7B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Helvetica LT Std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E7BB3"/>
                      </a:solidFill>
                    </a:lnL>
                    <a:lnR w="12240">
                      <a:solidFill>
                        <a:srgbClr val="0E7BB3"/>
                      </a:solidFill>
                    </a:lnR>
                    <a:lnT w="12240">
                      <a:solidFill>
                        <a:srgbClr val="0E7BB3"/>
                      </a:solidFill>
                    </a:lnT>
                    <a:lnB w="12240">
                      <a:solidFill>
                        <a:srgbClr val="0E7BB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Helvetica LT Std"/>
                        </a:rPr>
                        <a:t>10.x.x.x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E7BB3"/>
                      </a:solidFill>
                    </a:lnL>
                    <a:lnR w="12240">
                      <a:solidFill>
                        <a:srgbClr val="0E7BB3"/>
                      </a:solidFill>
                    </a:lnR>
                    <a:lnT w="12240">
                      <a:solidFill>
                        <a:srgbClr val="0E7BB3"/>
                      </a:solidFill>
                    </a:lnT>
                    <a:lnB w="12240">
                      <a:solidFill>
                        <a:srgbClr val="0E7BB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Helvetica LT Std"/>
                        </a:rPr>
                        <a:t>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E7BB3"/>
                      </a:solidFill>
                    </a:lnL>
                    <a:lnR w="12240">
                      <a:solidFill>
                        <a:srgbClr val="0E7BB3"/>
                      </a:solidFill>
                    </a:lnR>
                    <a:lnT w="12240">
                      <a:solidFill>
                        <a:srgbClr val="0E7BB3"/>
                      </a:solidFill>
                    </a:lnT>
                    <a:lnB w="12240">
                      <a:solidFill>
                        <a:srgbClr val="0E7BB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Helvetica LT Std"/>
                        </a:rPr>
                        <a:t>172.16.x.x-172.31.x.x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E7BB3"/>
                      </a:solidFill>
                    </a:lnL>
                    <a:lnR w="12240">
                      <a:solidFill>
                        <a:srgbClr val="0E7BB3"/>
                      </a:solidFill>
                    </a:lnR>
                    <a:lnT w="12240">
                      <a:solidFill>
                        <a:srgbClr val="0E7BB3"/>
                      </a:solidFill>
                    </a:lnT>
                    <a:lnB w="12240">
                      <a:solidFill>
                        <a:srgbClr val="0E7BB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Helvetica LT Std"/>
                        </a:rPr>
                        <a:t>C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E7BB3"/>
                      </a:solidFill>
                    </a:lnL>
                    <a:lnR w="12240">
                      <a:solidFill>
                        <a:srgbClr val="0E7BB3"/>
                      </a:solidFill>
                    </a:lnR>
                    <a:lnT w="12240">
                      <a:solidFill>
                        <a:srgbClr val="0E7BB3"/>
                      </a:solidFill>
                    </a:lnT>
                    <a:lnB w="12240">
                      <a:solidFill>
                        <a:srgbClr val="0E7BB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Helvetica LT Std"/>
                        </a:rPr>
                        <a:t>192.168.x.x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0E7BB3"/>
                      </a:solidFill>
                    </a:lnL>
                    <a:lnR w="12240">
                      <a:solidFill>
                        <a:srgbClr val="0E7BB3"/>
                      </a:solidFill>
                    </a:lnR>
                    <a:lnT w="12240">
                      <a:solidFill>
                        <a:srgbClr val="0E7BB3"/>
                      </a:solidFill>
                    </a:lnT>
                    <a:lnB w="12240">
                      <a:solidFill>
                        <a:srgbClr val="0E7BB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IPv4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Network Address Translation (NAT)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Network service that converts an internal private number to a number for a public network, such as the Internet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When packet is returned, NAT finds internal reference to private address and converts public address back to private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Uses unique port number to create unique entry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IPv4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NAT often runs on a router to handle the conversion from private to public address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Socket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IP address and port together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Business gets public IP address from an Internet Service Provider (ISP)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IPv4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22" name="Picture 3"/>
          <p:cNvPicPr/>
          <p:nvPr/>
        </p:nvPicPr>
        <p:blipFill>
          <a:blip r:embed="rId2"/>
          <a:stretch/>
        </p:blipFill>
        <p:spPr>
          <a:xfrm>
            <a:off x="2701440" y="1769040"/>
            <a:ext cx="6440040" cy="4306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IPv4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Internet Assigned Numbers Authority (IANA)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organization responsible for the control of IP addresses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Regional Internet Registrars (RIRs)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five different registrars for IANA that assign IP addresses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IPv4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27" name="Picture 3"/>
          <p:cNvPicPr/>
          <p:nvPr/>
        </p:nvPicPr>
        <p:blipFill>
          <a:blip r:embed="rId2"/>
          <a:stretch/>
        </p:blipFill>
        <p:spPr>
          <a:xfrm>
            <a:off x="2432520" y="1855440"/>
            <a:ext cx="6987240" cy="413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IPv4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IP Address Owner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Important to identify who is behind an IP address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Internet Corporation for Assigned Names and Numbers (ICANN)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maintains the responsibility for managing and coordinating the maintenance of the databases that store this information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Databases provide information about owner of website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IPv4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IP Address Owner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WHOIS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system that provides the owner of a domain and a contact person for the domain by querying the ICANN databases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ICANN and IANA provide management, technical support, and standards behind many of the services and protocols on the Internet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IPv6 Basics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IPv6 Addresses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IPv4: 4.3 billion (4,300,000,000) possible addresses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IPv6:  (340,282,366,920,938,463,463,374,607,431,768,211,456) possible addresses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IPv6 based on hexadecimal or Base 16 numbering system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System includes value 0-9 and A-F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IPv6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37" name="Picture 3"/>
          <p:cNvPicPr/>
          <p:nvPr/>
        </p:nvPicPr>
        <p:blipFill rotWithShape="1">
          <a:blip r:embed="rId2"/>
          <a:srcRect b="4667"/>
          <a:stretch/>
        </p:blipFill>
        <p:spPr>
          <a:xfrm>
            <a:off x="1496160" y="2208959"/>
            <a:ext cx="8850960" cy="346597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Certification Objectives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4" name="TextShape 2"/>
          <p:cNvSpPr txBox="1"/>
          <p:nvPr/>
        </p:nvSpPr>
        <p:spPr>
          <a:xfrm>
            <a:off x="849240" y="1774440"/>
            <a:ext cx="10907280" cy="4673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Microsoft MTA Security Fundamentals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3.3 Understand protocol security.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IPv6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Address Meaning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Length of address increased from 32 bits to 128 bits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Eight sections of hexadecimal quartets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Hextets: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hexadecimal quartets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Each hextet represents 16 binary bits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Sections are separated by a colon (:) instead of a period (.)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IPv6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Address Meaning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Ex: 2001:203A:0000:0000:5300:0000:0027:8A9C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Portions of the address indicate network and host address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First quartet identifies type of IPv6 address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Address possibly can be shortened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IPv6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Address Meaning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Remove consecutive sections of zeros and replace with two colons (::)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Can only be done once in an address hextet or quartet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Single section of 0000 can become 0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Leading zeros in quartet can be removed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Ex: 2001:203A:0000:0000:5300:0000:0027:8A9C (unshortened)</a:t>
            </a:r>
            <a:br/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	    2001:203A::5300:0:27:8A9C (shortened)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IPv6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Hexadecimal Conversion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Using conversion calculators and basic math, data can be converted from hexadecimal to decimal.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Hexadecimal 40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0 is equivalent to 16</a:t>
            </a:r>
            <a:r>
              <a:rPr lang="en-US" sz="2400" b="0" strike="noStrike" spc="-1" baseline="30000">
                <a:solidFill>
                  <a:srgbClr val="000000"/>
                </a:solidFill>
                <a:latin typeface="Helvetica LT Std"/>
              </a:rPr>
              <a:t>0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4 is equivalent to 16</a:t>
            </a:r>
            <a:r>
              <a:rPr lang="en-US" sz="2400" b="0" strike="noStrike" spc="-1" baseline="30000">
                <a:solidFill>
                  <a:srgbClr val="000000"/>
                </a:solidFill>
                <a:latin typeface="Helvetica LT Std"/>
              </a:rPr>
              <a:t>1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IPv6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47" name="Picture 3"/>
          <p:cNvPicPr/>
          <p:nvPr/>
        </p:nvPicPr>
        <p:blipFill rotWithShape="1">
          <a:blip r:embed="rId2"/>
          <a:srcRect b="7494"/>
          <a:stretch/>
        </p:blipFill>
        <p:spPr>
          <a:xfrm>
            <a:off x="97560" y="2622960"/>
            <a:ext cx="11648160" cy="263719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IPv6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IPv6 Host vs. Network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First 64 bits of an address identify network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First 48 bits represent actual network address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Second 16 bits are subnet mask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Last 64 bits identify host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IPv6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51" name="Picture 3"/>
          <p:cNvPicPr/>
          <p:nvPr/>
        </p:nvPicPr>
        <p:blipFill rotWithShape="1">
          <a:blip r:embed="rId2"/>
          <a:srcRect b="14597"/>
          <a:stretch/>
        </p:blipFill>
        <p:spPr>
          <a:xfrm>
            <a:off x="500040" y="3047040"/>
            <a:ext cx="10843200" cy="1524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IPv6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First quartet in section one indicates type of IPv6 address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Three types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global unicast address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link-local address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site-local address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IPv6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Global unicast address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Public IPv6 address; can be routed and sent on the Internet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Most common begin with 2001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Link-local address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IPv6 address that can be used only on the link or broadcast domain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Not forwarded through routers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IPv6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7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Site-local address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IPv6 address similar to a private address in IPv4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Cannot be seen on the Internet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Begins with FEC0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Special address to designate local host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0000:0000:0000:0000:0000:0000:0000:0001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::1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2707560" y="1226160"/>
            <a:ext cx="6673680" cy="1589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Section 8.1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6" name="TextShape 2"/>
          <p:cNvSpPr txBox="1"/>
          <p:nvPr/>
        </p:nvSpPr>
        <p:spPr>
          <a:xfrm>
            <a:off x="1401120" y="3159000"/>
            <a:ext cx="9381240" cy="2817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Network Basics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IPv6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59" name="Picture 3"/>
          <p:cNvPicPr/>
          <p:nvPr/>
        </p:nvPicPr>
        <p:blipFill rotWithShape="1">
          <a:blip r:embed="rId2"/>
          <a:srcRect b="4404"/>
          <a:stretch/>
        </p:blipFill>
        <p:spPr>
          <a:xfrm>
            <a:off x="282960" y="2418120"/>
            <a:ext cx="11277360" cy="3124841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Packets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1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Information is often too large to travel as a single unit of data.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Data separated into multiple pieces and encapsulated inside packets and frames.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Important to understand type of data in packets and which packets are part of same transmission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Packets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Dissecting IP Packets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Important to understand construction of IPv4 and IPv6 packets including header information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Information can be used to analyze traffic, track packets, and search for unusual activity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Constructed with either TCP or UDP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Packets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TCP packets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Connection-oriented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packets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Contain information that helps ensure reliability of transmission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Most common type of packet on Internet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Data broken up into a series of transmissions and identified by tracking properties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Checksum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Packets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7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UDP packets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Connectionless protocol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packets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Can be transmitted faster than TCP packets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UDP does not acknowledge receipt of packets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Less emphasis placed on reliability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Packets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Sent data is packaged into layers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70" name="Picture 3"/>
          <p:cNvPicPr/>
          <p:nvPr/>
        </p:nvPicPr>
        <p:blipFill>
          <a:blip r:embed="rId2"/>
          <a:stretch/>
        </p:blipFill>
        <p:spPr>
          <a:xfrm>
            <a:off x="1474200" y="2596680"/>
            <a:ext cx="8894880" cy="345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Packets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Media Access Control (MAC) addresses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physical addresses embedded into the hardware of network cards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Cyclical redundancy check (CRC)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error checking of the frame 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Packets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TCP segment is created at the Transport layer of the OSI model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Ports show where data are entering and exiting the system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Sequence number is 32-bit number used to track how much data are sent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Acknowledgement field will reflect a value indicating data were successfully received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Packets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77" name="Picture 3"/>
          <p:cNvPicPr/>
          <p:nvPr/>
        </p:nvPicPr>
        <p:blipFill rotWithShape="1">
          <a:blip r:embed="rId2"/>
          <a:srcRect b="4827"/>
          <a:stretch/>
        </p:blipFill>
        <p:spPr>
          <a:xfrm>
            <a:off x="241200" y="2508120"/>
            <a:ext cx="11360520" cy="289343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Packets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Flags are 1-bit fields that may signal special conditions in the header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Checksum value used to detect if there was any corruption of sent data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8" name="TextShape 2"/>
          <p:cNvSpPr txBox="1"/>
          <p:nvPr/>
        </p:nvSpPr>
        <p:spPr>
          <a:xfrm>
            <a:off x="849240" y="1774440"/>
            <a:ext cx="513324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ANDing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Classless Internet Domain Resolution (CIDR)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cyclical redundancy check (CRC)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de facto standard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global unicast address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9" name="CustomShape 3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CustomShape 4"/>
          <p:cNvSpPr/>
          <p:nvPr/>
        </p:nvSpPr>
        <p:spPr>
          <a:xfrm>
            <a:off x="6305040" y="166536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initial sequence number (ISN)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Internet Assigned Numbers Authority (IANA)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Internet Control Message Protocol (ICMP)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Internet Corporation for Assigned Names and Numbers (ICANN)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Packets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81" name="Picture 3"/>
          <p:cNvPicPr/>
          <p:nvPr/>
        </p:nvPicPr>
        <p:blipFill rotWithShape="1">
          <a:blip r:embed="rId2"/>
          <a:srcRect b="4175"/>
          <a:stretch/>
        </p:blipFill>
        <p:spPr>
          <a:xfrm>
            <a:off x="1964880" y="2053800"/>
            <a:ext cx="7913160" cy="399820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Packets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UDP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UDP is connectionless so less information needs to be sent with data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Data integrity is still important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84" name="Picture 3"/>
          <p:cNvPicPr/>
          <p:nvPr/>
        </p:nvPicPr>
        <p:blipFill rotWithShape="1">
          <a:blip r:embed="rId2"/>
          <a:srcRect b="17343"/>
          <a:stretch/>
        </p:blipFill>
        <p:spPr>
          <a:xfrm>
            <a:off x="370800" y="3948840"/>
            <a:ext cx="11111760" cy="142443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Packets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Additional Header Information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Time to live (TTL)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value controls how long the packet will search for a destination address before it is deleted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Internet Control Message Protocol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component of TCP/IP protocol responsible for transmitting messages across networks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Packets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88" name="Content Placeholder 3"/>
          <p:cNvPicPr/>
          <p:nvPr/>
        </p:nvPicPr>
        <p:blipFill rotWithShape="1">
          <a:blip r:embed="rId2"/>
          <a:srcRect b="9071"/>
          <a:stretch/>
        </p:blipFill>
        <p:spPr>
          <a:xfrm>
            <a:off x="587520" y="2361960"/>
            <a:ext cx="11169360" cy="237029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Packets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0" name="TextShape 2"/>
          <p:cNvSpPr txBox="1"/>
          <p:nvPr/>
        </p:nvSpPr>
        <p:spPr>
          <a:xfrm>
            <a:off x="587880" y="173628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Packet Sniffer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Tool that intercepts raw data traveling on the network media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Uses network interface card (NIC) to capture data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May only see traffic to and from host computer or may see all traffic on network segment depending on type and configuration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Packets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2" name="TextShape 2"/>
          <p:cNvSpPr txBox="1"/>
          <p:nvPr/>
        </p:nvSpPr>
        <p:spPr>
          <a:xfrm>
            <a:off x="587880" y="173628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Packet Sniffer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Wireless traffic can only be viewed one channel at a time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Once traffic is found, sniffer reads header information, timing, and sequencing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Can only read unencrypted data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Wireshark is well-known, free, open-source sniffer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Packets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Three-Way Handshake: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sending host and receiving client complete a three-step process to verify the successful transmission of data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1371600" lvl="2" indent="-4568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Tw Cen MT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SYN connection (from Host A to Host B)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371600" lvl="2" indent="-4568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Tw Cen MT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SYN/ACK connection (from Host B to Host A)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371600" lvl="2" indent="-4568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Tw Cen MT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ACK connection (from Host A to Host B)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Packets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Step 1 SYN Connection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Sending host (A) will transmit a request to set up a connection to receiving host (B)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Initial sequence number (ISN)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used as part of the transmission process to manage packets within a transmission session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Packets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98" name="Picture 3"/>
          <p:cNvPicPr/>
          <p:nvPr/>
        </p:nvPicPr>
        <p:blipFill rotWithShape="1">
          <a:blip r:embed="rId2"/>
          <a:srcRect b="6174"/>
          <a:stretch/>
        </p:blipFill>
        <p:spPr>
          <a:xfrm>
            <a:off x="213840" y="2395800"/>
            <a:ext cx="11415240" cy="287378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Packets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Step 2 SYN/ACK Connection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Receiving host needs to acknowledge the SYN from sending host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Acknowledge value increases by 1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SYN and ACK flags are turned 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95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2" name="TextShape 2"/>
          <p:cNvSpPr txBox="1"/>
          <p:nvPr/>
        </p:nvSpPr>
        <p:spPr>
          <a:xfrm>
            <a:off x="849240" y="1774440"/>
            <a:ext cx="513324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link-local address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local host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Media Access Control (MAC) address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Network Address Translation (NAT)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4"/>
          <p:cNvSpPr/>
          <p:nvPr/>
        </p:nvSpPr>
        <p:spPr>
          <a:xfrm>
            <a:off x="6305040" y="166536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octet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packet sniffer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proprietary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protocol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Packets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02" name="Picture 3"/>
          <p:cNvPicPr/>
          <p:nvPr/>
        </p:nvPicPr>
        <p:blipFill rotWithShape="1">
          <a:blip r:embed="rId2"/>
          <a:srcRect b="9277"/>
          <a:stretch/>
        </p:blipFill>
        <p:spPr>
          <a:xfrm>
            <a:off x="88920" y="2456280"/>
            <a:ext cx="11665440" cy="286986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Packets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Step 3 ACK Connection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Connection is validating receipt of previous steps and acknowledging transmission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Resulting return transmission will turn on ACK flag and increment the sequence number by 1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Packets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06" name="Picture 3"/>
          <p:cNvPicPr/>
          <p:nvPr/>
        </p:nvPicPr>
        <p:blipFill rotWithShape="1">
          <a:blip r:embed="rId2"/>
          <a:srcRect b="4825"/>
          <a:stretch/>
        </p:blipFill>
        <p:spPr>
          <a:xfrm>
            <a:off x="213840" y="2456280"/>
            <a:ext cx="11415240" cy="290757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8.1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Convert the subnet mask of /26 to decimal.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255.255.255.192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Which network service converts a private IP address to a public IP address?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Network Address Translation (NAT)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can be used to find out the owner of a website?</a:t>
            </a: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B0F0"/>
                </a:solidFill>
                <a:latin typeface="Helvetica LT Std"/>
              </a:rPr>
              <a:t>    WHOIS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8.1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function creates a value to ensure a frame is not corrupted or damaged?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cyclical redundancy check (CRC)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Which flags are set in the second stage of the three-way handshake?</a:t>
            </a: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spc="-1" dirty="0">
                <a:solidFill>
                  <a:srgbClr val="000000"/>
                </a:solidFill>
                <a:latin typeface="Helvetica LT Std"/>
              </a:rPr>
              <a:t>    </a:t>
            </a:r>
            <a:r>
              <a:rPr lang="en-US" sz="2800" spc="-1" dirty="0">
                <a:solidFill>
                  <a:srgbClr val="00B0F0"/>
                </a:solidFill>
                <a:latin typeface="Helvetica LT Std"/>
              </a:rPr>
              <a:t>ACK – Host A to Host B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extShape 1"/>
          <p:cNvSpPr txBox="1"/>
          <p:nvPr/>
        </p:nvSpPr>
        <p:spPr>
          <a:xfrm>
            <a:off x="2707560" y="1226160"/>
            <a:ext cx="6673680" cy="1589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Section 8.2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2" name="TextShape 2"/>
          <p:cNvSpPr txBox="1"/>
          <p:nvPr/>
        </p:nvSpPr>
        <p:spPr>
          <a:xfrm>
            <a:off x="1401120" y="3159000"/>
            <a:ext cx="9381240" cy="2817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Network Threats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4" name="TextShape 2"/>
          <p:cNvSpPr txBox="1"/>
          <p:nvPr/>
        </p:nvSpPr>
        <p:spPr>
          <a:xfrm>
            <a:off x="849240" y="1774440"/>
            <a:ext cx="513324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denial of service (DoS) attack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distributed denial of service (DDoS) attack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File Transfer Protocol/SSL (FTPS)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flood guard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netstat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5" name="CustomShape 3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6" name="CustomShape 4"/>
          <p:cNvSpPr/>
          <p:nvPr/>
        </p:nvSpPr>
        <p:spPr>
          <a:xfrm>
            <a:off x="6305040" y="166536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ping sweep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secure copy protocol (SCP) Secure File Transfer Protocol (SFTP)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secure shell (SSH)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Smurf attack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SYN flood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Telnet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Learning Goals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Identify preventative measures for denial of service attacks.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Explain the role of ICMP in ping sweeps.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Describe the function of the </a:t>
            </a:r>
            <a:r>
              <a:rPr lang="en-US" sz="2800" b="1" strike="noStrike" spc="-1">
                <a:solidFill>
                  <a:srgbClr val="0E7BB3"/>
                </a:solidFill>
                <a:latin typeface="Arial"/>
              </a:rPr>
              <a:t>netstat</a:t>
            </a:r>
            <a:r>
              <a:rPr lang="en-US" sz="2800" b="1" strike="noStrike" spc="-1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command.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Discuss security challenges for remote connections.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Denial of Service Attacks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Denial of service (DoS) attacks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hacks against the availability of data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Do not destroy or steal data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Intended to prevent rightful users from accessing systems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Distributed denial of service (DDoS) attack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many hosts are contributing in attacking the victim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Denial of Service Attacks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22" name="Picture 3"/>
          <p:cNvPicPr/>
          <p:nvPr/>
        </p:nvPicPr>
        <p:blipFill>
          <a:blip r:embed="rId2"/>
          <a:stretch/>
        </p:blipFill>
        <p:spPr>
          <a:xfrm>
            <a:off x="1870920" y="2217600"/>
            <a:ext cx="8101080" cy="388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6" name="TextShape 2"/>
          <p:cNvSpPr txBox="1"/>
          <p:nvPr/>
        </p:nvSpPr>
        <p:spPr>
          <a:xfrm>
            <a:off x="849240" y="1774440"/>
            <a:ext cx="10907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Regional Internet Registrars (RIRs)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site-local address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socket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subnet mask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three-way handshake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time to live (TTL)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WHOIS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Denial of Service Attacks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Smurf Attack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involves overwhelming the victim’s computer with ICMP requests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SYN Flood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involves the hacker exploiting a vulnerability in the three-way handshake by not closing the handshake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Attacker sends a SYN, target responds with SYN/ACK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Instead of closing handshake, hacker sends another SYN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Target responds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Denial of Service Attacks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27" name="Picture 3"/>
          <p:cNvPicPr/>
          <p:nvPr/>
        </p:nvPicPr>
        <p:blipFill>
          <a:blip r:embed="rId2"/>
          <a:stretch/>
        </p:blipFill>
        <p:spPr>
          <a:xfrm>
            <a:off x="212400" y="2226240"/>
            <a:ext cx="11418840" cy="3697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Denial of Service Attacks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Protecting Against DoS Attacks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Much of protection takes place on edge routers or other security appliances using special configurations and access-control lists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Edge router: separates internal network from public network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Flood guard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can drop packets or apply filters in place on switchets or routers is a DoS attack is detected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Denial of Service Attacks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If IP is not faked or 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spoofed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, IP can be blocked in firewall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Many DoS attacks occur with spoofed IP addresses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Overcome this with a limit on the total number of sessions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Ping Sweeps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Ping sweep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scans a subnet using ICMP requests to map out valid IP addresses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Helpful to validate IP addresses in use 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Hackers can use same information to probe a subnet and find potential targets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Batch file can perform one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Ping Sweeps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Advanced IP Scanner and Angry IP Scanner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Both programs offer: 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Remote administration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Cross-platform capability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MAC address identification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Installed on computers using access to network and unblocked ICMP connections on hosts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Netstat Command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Netstat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allows you to view TCP and UDP connections and to further filter the view to ICMP, IPv4, and IPv6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See statistics and which ports are open, closed, or listening to incoming sessions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May provide clues to source if you are under attack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Windows version has switches prefaced with a dash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Netstat Command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40" name="Content Placeholder 4"/>
          <p:cNvPicPr/>
          <p:nvPr/>
        </p:nvPicPr>
        <p:blipFill rotWithShape="1">
          <a:blip r:embed="rId2"/>
          <a:srcRect b="2407"/>
          <a:stretch/>
        </p:blipFill>
        <p:spPr>
          <a:xfrm>
            <a:off x="2748960" y="1803240"/>
            <a:ext cx="6345360" cy="437131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Netstat Command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Output screen lists data in columns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Proto (name of protocol)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Local Address (IP address and port number)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Foreign Address (IP address and port number of remote computer)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State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Netstat Command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44" name="Picture 3"/>
          <p:cNvPicPr/>
          <p:nvPr/>
        </p:nvPicPr>
        <p:blipFill rotWithShape="1">
          <a:blip r:embed="rId2"/>
          <a:srcRect b="3342"/>
          <a:stretch/>
        </p:blipFill>
        <p:spPr>
          <a:xfrm>
            <a:off x="1637640" y="1993320"/>
            <a:ext cx="8567640" cy="39644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Learning Goals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Discuss the evolution of networking protocols.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Identify the components of an IPv4 address.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Compare and contrast IPv4 and IPv6 protocols.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Explain TCP and UDP packets.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Remote Connections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Allows a person to use another computer as if sitting in front of it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Telnet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SSH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Presents security challenges since physical access to machine cannot be controlled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Remote Connections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Telnet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Component of TCP/IP that allows a person to remotely log in to another host on the network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Text-based interface that uses port 23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Allows for remote configuration and management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Seldom used due to vulnerabilities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Nothing is encrypted during transfer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Remote Connections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SSH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Secure shell (SSH)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encrypted interface that uses port 22 for transactions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Uses public key encryption to authenticate source of data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Secure copy protocol (SCP)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based on SSH to allow the secure copying of files from the local host to the remote host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914400">
              <a:lnSpc>
                <a:spcPct val="120000"/>
              </a:lnSpc>
              <a:spcBef>
                <a:spcPts val="499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Remote Connections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File Transfer Protocol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Secure File Transfer Protocol (SFTP)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uses a single channel to transmit and receive data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File Transfer Protocol/SSL (FTPS)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has SSH functionality with an added second channel for secure transmissions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8.2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security principle is violated in a DoS attack?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availability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Which type of DoS attack exploits the ICMP protocol?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Smurf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Give the command entry to view all Ethernet statistics on the network interface.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netstat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8.2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Which part of the three-way handshake is not conducted in a SYN flood?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ACK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Which port should be blocked to prevent Telnet traffic?</a:t>
            </a: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spc="-1">
                <a:solidFill>
                  <a:srgbClr val="000000"/>
                </a:solidFill>
                <a:latin typeface="Helvetica LT Std"/>
              </a:rPr>
              <a:t>    </a:t>
            </a:r>
            <a:r>
              <a:rPr lang="en-US" sz="2800" spc="-1">
                <a:solidFill>
                  <a:srgbClr val="00B0F0"/>
                </a:solidFill>
                <a:latin typeface="Helvetica LT Std"/>
              </a:rPr>
              <a:t>23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TCP/IP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Protocol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industry-accepted standardized format that allows communication between devices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Networking protocols allow communication to take place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Proprietary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owned by someone and cannot be used without permission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Proprietary protocols used only for those vendors and their systems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</TotalTime>
  <Words>2755</Words>
  <Application>Microsoft Office PowerPoint</Application>
  <PresentationFormat>Widescreen</PresentationFormat>
  <Paragraphs>383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85</vt:i4>
      </vt:variant>
    </vt:vector>
  </HeadingPairs>
  <TitlesOfParts>
    <vt:vector size="102" baseType="lpstr">
      <vt:lpstr>Arial</vt:lpstr>
      <vt:lpstr>Helvetica LT Std</vt:lpstr>
      <vt:lpstr>Palatino LT Std</vt:lpstr>
      <vt:lpstr>Symbol</vt:lpstr>
      <vt:lpstr>Times New Roman</vt:lpstr>
      <vt:lpstr>Trebuchet MS</vt:lpstr>
      <vt:lpstr>Tw Cen MT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Richard Greene</cp:lastModifiedBy>
  <cp:revision>21</cp:revision>
  <dcterms:created xsi:type="dcterms:W3CDTF">2018-08-30T13:47:03Z</dcterms:created>
  <dcterms:modified xsi:type="dcterms:W3CDTF">2020-07-31T15:39:33Z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86</vt:i4>
  </property>
</Properties>
</file>